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24"/>
  </p:notesMasterIdLst>
  <p:sldIdLst>
    <p:sldId id="256" r:id="rId2"/>
    <p:sldId id="260" r:id="rId3"/>
    <p:sldId id="261" r:id="rId4"/>
    <p:sldId id="257" r:id="rId5"/>
    <p:sldId id="258" r:id="rId6"/>
    <p:sldId id="259" r:id="rId7"/>
    <p:sldId id="262" r:id="rId8"/>
    <p:sldId id="265" r:id="rId9"/>
    <p:sldId id="267" r:id="rId10"/>
    <p:sldId id="268" r:id="rId11"/>
    <p:sldId id="266" r:id="rId12"/>
    <p:sldId id="263" r:id="rId13"/>
    <p:sldId id="264" r:id="rId14"/>
    <p:sldId id="270" r:id="rId15"/>
    <p:sldId id="271" r:id="rId16"/>
    <p:sldId id="274" r:id="rId17"/>
    <p:sldId id="275" r:id="rId18"/>
    <p:sldId id="281" r:id="rId19"/>
    <p:sldId id="282" r:id="rId20"/>
    <p:sldId id="289" r:id="rId21"/>
    <p:sldId id="290" r:id="rId22"/>
    <p:sldId id="29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13" autoAdjust="0"/>
    <p:restoredTop sz="94602" autoAdjust="0"/>
  </p:normalViewPr>
  <p:slideViewPr>
    <p:cSldViewPr>
      <p:cViewPr varScale="1">
        <p:scale>
          <a:sx n="88" d="100"/>
          <a:sy n="88" d="100"/>
        </p:scale>
        <p:origin x="-91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B322C1B-EFF8-4575-BC14-5A6227539E05}" type="datetimeFigureOut">
              <a:rPr lang="ar-EG" smtClean="0"/>
              <a:t>22/09/1437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4010B86-9C79-4666-833E-1A3A24550A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02575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A3E5C0-5DF3-493A-9BFF-0FBC9D117464}" type="slidenum">
              <a:rPr lang="ar-SA"/>
              <a:pPr/>
              <a:t>17</a:t>
            </a:fld>
            <a:endParaRPr lang="en-US"/>
          </a:p>
        </p:txBody>
      </p:sp>
      <p:sp>
        <p:nvSpPr>
          <p:cNvPr id="215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D8BD707-D9CF-40AE-B4C6-C98DA3205C09}" type="datetimeFigureOut">
              <a:rPr lang="en-US" smtClean="0"/>
              <a:pPr/>
              <a:t>6/26/2016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E1CA1A2-DD69-40AA-9654-04DAEC0860D4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35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1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27432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Epilepsy</a:t>
            </a: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</a:rPr>
              <a:t>Dr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</a:rPr>
              <a:t>Hazem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</a:rPr>
              <a:t>Elhewag</a:t>
            </a:r>
            <a:endParaRPr lang="en-US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</a:rPr>
              <a:t>Ass.Professor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 of Neurology</a:t>
            </a:r>
            <a:endParaRPr lang="ar-EG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31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85800"/>
            <a:ext cx="7024744" cy="762000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Complex partial seizures:(</a:t>
            </a:r>
            <a:r>
              <a:rPr lang="en-US" sz="2800" b="1" dirty="0">
                <a:solidFill>
                  <a:srgbClr val="FF0000"/>
                </a:solidFill>
              </a:rPr>
              <a:t>Psychomotor epilepsy</a:t>
            </a:r>
            <a:r>
              <a:rPr lang="en-US" sz="2800" b="1" dirty="0" smtClean="0">
                <a:solidFill>
                  <a:srgbClr val="FF0000"/>
                </a:solidFill>
              </a:rPr>
              <a:t>, Temporal </a:t>
            </a:r>
            <a:r>
              <a:rPr lang="en-US" sz="2800" b="1" dirty="0">
                <a:solidFill>
                  <a:srgbClr val="FF0000"/>
                </a:solidFill>
              </a:rPr>
              <a:t>lobe epilepsy</a:t>
            </a:r>
            <a:r>
              <a:rPr lang="en-US" sz="2800" b="1" dirty="0" smtClean="0"/>
              <a:t>)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dirty="0" smtClean="0"/>
              <a:t>usually </a:t>
            </a:r>
            <a:r>
              <a:rPr lang="en-US" dirty="0"/>
              <a:t>arise in the medial temporal </a:t>
            </a:r>
            <a:r>
              <a:rPr lang="en-US" dirty="0" smtClean="0"/>
              <a:t>lobe</a:t>
            </a:r>
            <a:endParaRPr lang="en-US" dirty="0"/>
          </a:p>
          <a:p>
            <a:pPr algn="l" rtl="0"/>
            <a:r>
              <a:rPr lang="en-US" dirty="0" smtClean="0"/>
              <a:t>must </a:t>
            </a:r>
            <a:r>
              <a:rPr lang="en-US" dirty="0"/>
              <a:t>include some </a:t>
            </a:r>
            <a:r>
              <a:rPr lang="en-US" dirty="0" smtClean="0"/>
              <a:t>impairment </a:t>
            </a:r>
            <a:r>
              <a:rPr lang="en-US" dirty="0"/>
              <a:t>of consciousness.</a:t>
            </a:r>
          </a:p>
          <a:p>
            <a:pPr algn="l" rtl="0"/>
            <a:r>
              <a:rPr lang="en-US" dirty="0" smtClean="0"/>
              <a:t>may </a:t>
            </a:r>
            <a:r>
              <a:rPr lang="en-US" dirty="0"/>
              <a:t>or may not be associated with simple partial seizures.</a:t>
            </a:r>
          </a:p>
          <a:p>
            <a:pPr algn="l" rtl="0"/>
            <a:r>
              <a:rPr lang="en-US" dirty="0"/>
              <a:t>The psychic manifestations of complex partial seizures include</a:t>
            </a:r>
            <a:r>
              <a:rPr lang="en-US" dirty="0" smtClean="0"/>
              <a:t>: eye </a:t>
            </a:r>
            <a:r>
              <a:rPr lang="en-US" dirty="0"/>
              <a:t>staring</a:t>
            </a:r>
            <a:r>
              <a:rPr lang="en-US" dirty="0" smtClean="0"/>
              <a:t>, motionless </a:t>
            </a:r>
            <a:r>
              <a:rPr lang="en-US" dirty="0"/>
              <a:t>star</a:t>
            </a:r>
            <a:r>
              <a:rPr lang="en-US" dirty="0" smtClean="0"/>
              <a:t>, arrest </a:t>
            </a:r>
            <a:r>
              <a:rPr lang="en-US" dirty="0"/>
              <a:t>of activity </a:t>
            </a:r>
            <a:r>
              <a:rPr lang="en-US" dirty="0" smtClean="0"/>
              <a:t>(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Behavioral Arrest</a:t>
            </a:r>
            <a:r>
              <a:rPr lang="en-US" dirty="0" smtClean="0"/>
              <a:t>) followed </a:t>
            </a:r>
            <a:r>
              <a:rPr lang="en-US" dirty="0"/>
              <a:t>by stereotyped automatism</a:t>
            </a:r>
            <a:r>
              <a:rPr lang="en-US" dirty="0" smtClean="0"/>
              <a:t>, which may be: 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b="1" dirty="0" smtClean="0"/>
              <a:t>motor </a:t>
            </a:r>
            <a:r>
              <a:rPr lang="en-US" b="1" dirty="0"/>
              <a:t>automatism</a:t>
            </a:r>
            <a:r>
              <a:rPr lang="en-US" dirty="0"/>
              <a:t> in the form of lip smacking</a:t>
            </a:r>
            <a:r>
              <a:rPr lang="en-US" dirty="0" smtClean="0"/>
              <a:t>, chewing, swallowing, walking </a:t>
            </a:r>
            <a:r>
              <a:rPr lang="en-US" dirty="0"/>
              <a:t>or running </a:t>
            </a:r>
            <a:endParaRPr lang="en-US" dirty="0" smtClean="0"/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b="1" dirty="0"/>
              <a:t>verbal automatism</a:t>
            </a:r>
            <a:r>
              <a:rPr lang="en-US" dirty="0"/>
              <a:t> ,usually followed by confusion</a:t>
            </a:r>
            <a:r>
              <a:rPr lang="en-US" dirty="0" smtClean="0"/>
              <a:t>. if </a:t>
            </a:r>
            <a:r>
              <a:rPr lang="en-US" dirty="0"/>
              <a:t>prolonged</a:t>
            </a:r>
            <a:r>
              <a:rPr lang="en-US" dirty="0" smtClean="0"/>
              <a:t>, will </a:t>
            </a:r>
            <a:r>
              <a:rPr lang="en-US" dirty="0"/>
              <a:t>be secondarily generalized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51727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752600" y="838200"/>
            <a:ext cx="560602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0"/>
            <a:r>
              <a:rPr lang="en-US" b="1" dirty="0"/>
              <a:t>Differential diagnosis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077200" cy="4876800"/>
          </a:xfrm>
        </p:spPr>
        <p:txBody>
          <a:bodyPr>
            <a:normAutofit lnSpcReduction="10000"/>
          </a:bodyPr>
          <a:lstStyle/>
          <a:p>
            <a:pPr lvl="0" algn="l" rtl="0"/>
            <a:r>
              <a:rPr lang="en-US" b="1" u="sng" dirty="0"/>
              <a:t>Syncope </a:t>
            </a:r>
            <a:endParaRPr lang="en-US" u="sng" dirty="0"/>
          </a:p>
          <a:p>
            <a:pPr lvl="1" algn="l" rtl="0">
              <a:buFont typeface="Wingdings" pitchFamily="2" charset="2"/>
              <a:buChar char="Ø"/>
            </a:pPr>
            <a:r>
              <a:rPr lang="en-US" dirty="0" smtClean="0"/>
              <a:t>Impairment </a:t>
            </a:r>
            <a:r>
              <a:rPr lang="en-US" dirty="0"/>
              <a:t>of consciousness resulting from decrease cerebral blood flow </a:t>
            </a:r>
          </a:p>
          <a:p>
            <a:pPr lvl="1" algn="l" rtl="0">
              <a:buFont typeface="Wingdings" pitchFamily="2" charset="2"/>
              <a:buChar char="Ø"/>
            </a:pPr>
            <a:r>
              <a:rPr lang="en-US" dirty="0"/>
              <a:t>Occurs mostly in the up right position , </a:t>
            </a:r>
          </a:p>
          <a:p>
            <a:pPr lvl="1" algn="l" rtl="0">
              <a:buFont typeface="Wingdings" pitchFamily="2" charset="2"/>
              <a:buChar char="Ø"/>
            </a:pPr>
            <a:r>
              <a:rPr lang="en-US" dirty="0"/>
              <a:t>Precipitated by heat , hunger , dehydration , alcohol excess , long standing </a:t>
            </a:r>
            <a:r>
              <a:rPr lang="en-US" dirty="0" smtClean="0"/>
              <a:t>unpleasant </a:t>
            </a:r>
            <a:r>
              <a:rPr lang="en-US" dirty="0"/>
              <a:t>sounds or sights </a:t>
            </a:r>
          </a:p>
          <a:p>
            <a:pPr lvl="1" algn="l" rtl="0">
              <a:buFont typeface="Wingdings" pitchFamily="2" charset="2"/>
              <a:buChar char="Ø"/>
            </a:pPr>
            <a:r>
              <a:rPr lang="en-US" dirty="0"/>
              <a:t>Associated with pallor, sweating, cold extremities, and palpitation.</a:t>
            </a:r>
          </a:p>
          <a:p>
            <a:pPr lvl="1" algn="l" rtl="0">
              <a:buFont typeface="Wingdings" pitchFamily="2" charset="2"/>
              <a:buChar char="Ø"/>
            </a:pPr>
            <a:r>
              <a:rPr lang="en-US" dirty="0"/>
              <a:t>Gradual onset with no </a:t>
            </a:r>
            <a:r>
              <a:rPr lang="en-US" dirty="0" smtClean="0"/>
              <a:t>convulsions</a:t>
            </a:r>
            <a:r>
              <a:rPr lang="en-US" dirty="0"/>
              <a:t>.</a:t>
            </a:r>
          </a:p>
          <a:p>
            <a:pPr lvl="1" algn="l" rtl="0">
              <a:buFont typeface="Wingdings" pitchFamily="2" charset="2"/>
              <a:buChar char="Ø"/>
            </a:pPr>
            <a:r>
              <a:rPr lang="en-US" dirty="0"/>
              <a:t>With the onset, there is feeling of warmth, dry mouth desire for fresh air.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         Recovery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is rapid, with no post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</a:rPr>
              <a:t>icteal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</a:rPr>
              <a:t>sequalae</a:t>
            </a:r>
            <a:endParaRPr lang="ar-EG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97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838200"/>
            <a:ext cx="7490910" cy="5334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err="1"/>
              <a:t>Pseudoseizures</a:t>
            </a:r>
            <a:r>
              <a:rPr lang="en-US" sz="2800" b="1" dirty="0"/>
              <a:t> (hysterical or </a:t>
            </a:r>
            <a:r>
              <a:rPr lang="en-US" sz="2800" b="1" dirty="0" smtClean="0"/>
              <a:t>malingering)</a:t>
            </a:r>
            <a:endParaRPr lang="ar-EG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077200" cy="5105400"/>
          </a:xfrm>
        </p:spPr>
        <p:txBody>
          <a:bodyPr>
            <a:normAutofit/>
          </a:bodyPr>
          <a:lstStyle/>
          <a:p>
            <a:pPr lvl="1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/>
              <a:t>The </a:t>
            </a:r>
            <a:r>
              <a:rPr lang="en-US" dirty="0"/>
              <a:t>patient rare to injure himself &amp; bite his tongue.</a:t>
            </a:r>
          </a:p>
          <a:p>
            <a:pPr lvl="1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/>
              <a:t>No urination, pupil is unchanged </a:t>
            </a:r>
            <a:endParaRPr lang="en-US" dirty="0" smtClean="0"/>
          </a:p>
          <a:p>
            <a:pPr lvl="1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/>
              <a:t>Blood </a:t>
            </a:r>
            <a:r>
              <a:rPr lang="en-US" dirty="0"/>
              <a:t>pressure &amp; heart rate do not </a:t>
            </a:r>
            <a:r>
              <a:rPr lang="en-US" dirty="0" err="1" smtClean="0"/>
              <a:t>afected</a:t>
            </a:r>
            <a:r>
              <a:rPr lang="en-US" dirty="0" smtClean="0"/>
              <a:t>.</a:t>
            </a:r>
          </a:p>
          <a:p>
            <a:pPr lvl="1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/>
              <a:t>No </a:t>
            </a:r>
            <a:r>
              <a:rPr lang="en-US" dirty="0"/>
              <a:t>stereotyped or typical presentation, but vague, of long duration, never occur alone or during sleep, but in front of others to attract the attention.</a:t>
            </a:r>
          </a:p>
          <a:p>
            <a:pPr algn="l" rtl="0">
              <a:lnSpc>
                <a:spcPct val="150000"/>
              </a:lnSpc>
              <a:buFont typeface="Wingdings" pitchFamily="2" charset="2"/>
              <a:buChar char="Ø"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9035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338510" cy="572536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Other differential diagnosis </a:t>
            </a:r>
            <a:endParaRPr lang="ar-EG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00200"/>
            <a:ext cx="7567108" cy="4876800"/>
          </a:xfrm>
        </p:spPr>
        <p:txBody>
          <a:bodyPr/>
          <a:lstStyle/>
          <a:p>
            <a:pPr lvl="1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Sleep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disorders </a:t>
            </a:r>
            <a:r>
              <a:rPr lang="en-US" dirty="0" smtClean="0"/>
              <a:t>AS: sleep walking and sleep talking</a:t>
            </a:r>
            <a:endParaRPr lang="en-US" dirty="0"/>
          </a:p>
          <a:p>
            <a:pPr lvl="1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Migraine</a:t>
            </a:r>
            <a:r>
              <a:rPr lang="en-US" dirty="0" smtClean="0"/>
              <a:t>. As complicated </a:t>
            </a:r>
            <a:r>
              <a:rPr lang="en-US" dirty="0" err="1" smtClean="0"/>
              <a:t>migran</a:t>
            </a:r>
            <a:r>
              <a:rPr lang="en-US" dirty="0" smtClean="0"/>
              <a:t> </a:t>
            </a:r>
            <a:endParaRPr lang="en-US" dirty="0"/>
          </a:p>
          <a:p>
            <a:pPr lvl="1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TIA</a:t>
            </a:r>
            <a:r>
              <a:rPr lang="en-US" dirty="0"/>
              <a:t>.</a:t>
            </a:r>
          </a:p>
          <a:p>
            <a:pPr lvl="1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Hypoglycemia.</a:t>
            </a:r>
          </a:p>
          <a:p>
            <a:pPr lvl="1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Vertigo.</a:t>
            </a:r>
          </a:p>
          <a:p>
            <a:pPr lvl="1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Psychogenic disorders</a:t>
            </a:r>
            <a:endParaRPr lang="ar-EG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17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Management of epilepsy </a:t>
            </a:r>
            <a:r>
              <a:rPr lang="en-US" dirty="0"/>
              <a:t/>
            </a:r>
            <a:br>
              <a:rPr lang="en-US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dirty="0"/>
              <a:t>Diagnosis:</a:t>
            </a:r>
            <a:endParaRPr lang="en-US" dirty="0"/>
          </a:p>
          <a:p>
            <a:pPr algn="l" rtl="0"/>
            <a:r>
              <a:rPr lang="en-US" b="1" dirty="0" smtClean="0">
                <a:solidFill>
                  <a:srgbClr val="C00000"/>
                </a:solidFill>
              </a:rPr>
              <a:t>Mainly clinical </a:t>
            </a:r>
            <a:r>
              <a:rPr lang="en-US" b="1" dirty="0">
                <a:solidFill>
                  <a:srgbClr val="C00000"/>
                </a:solidFill>
              </a:rPr>
              <a:t>features.</a:t>
            </a:r>
          </a:p>
          <a:p>
            <a:pPr algn="l" rtl="0"/>
            <a:r>
              <a:rPr lang="en-US" dirty="0"/>
              <a:t>     </a:t>
            </a:r>
            <a:r>
              <a:rPr lang="en-US" dirty="0" smtClean="0"/>
              <a:t> </a:t>
            </a:r>
            <a:r>
              <a:rPr lang="en-US" dirty="0"/>
              <a:t>Investigations: 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EEG 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 CT</a:t>
            </a:r>
            <a:endParaRPr lang="en-US" dirty="0"/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/>
              <a:t>MRI 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/>
              <a:t>Lab investigation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6978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Tratment</a:t>
            </a:r>
            <a:r>
              <a:rPr lang="en-US" dirty="0" smtClean="0"/>
              <a:t> 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l" rtl="0">
              <a:buFont typeface="Wingdings" pitchFamily="2" charset="2"/>
              <a:buChar char="q"/>
            </a:pPr>
            <a:r>
              <a:rPr lang="en-US" b="1" dirty="0" smtClean="0">
                <a:solidFill>
                  <a:srgbClr val="C00000"/>
                </a:solidFill>
              </a:rPr>
              <a:t>Single  </a:t>
            </a:r>
            <a:r>
              <a:rPr lang="en-US" b="1" dirty="0">
                <a:solidFill>
                  <a:srgbClr val="C00000"/>
                </a:solidFill>
              </a:rPr>
              <a:t>fit is not need for treatment </a:t>
            </a:r>
            <a:r>
              <a:rPr lang="en-US" dirty="0"/>
              <a:t>except </a:t>
            </a:r>
            <a:r>
              <a:rPr lang="en-US" dirty="0" smtClean="0"/>
              <a:t>if:</a:t>
            </a:r>
          </a:p>
          <a:p>
            <a:pPr marL="457200" lvl="1" indent="0" algn="l" rtl="0">
              <a:buNone/>
            </a:pPr>
            <a:r>
              <a:rPr lang="en-US" dirty="0" smtClean="0"/>
              <a:t> </a:t>
            </a:r>
            <a:r>
              <a:rPr lang="en-US" dirty="0"/>
              <a:t>prolonged , status , focal , abnormal EEG , +</a:t>
            </a:r>
            <a:r>
              <a:rPr lang="en-US" dirty="0" err="1"/>
              <a:t>ve</a:t>
            </a:r>
            <a:r>
              <a:rPr lang="en-US" dirty="0"/>
              <a:t> family history , neurological diseases</a:t>
            </a:r>
          </a:p>
          <a:p>
            <a:pPr lvl="1" algn="l" rtl="0">
              <a:buFont typeface="Wingdings" pitchFamily="2" charset="2"/>
              <a:buChar char="q"/>
            </a:pPr>
            <a:endParaRPr lang="en-US" dirty="0" smtClean="0"/>
          </a:p>
          <a:p>
            <a:pPr lvl="1" algn="l" rtl="0">
              <a:buFont typeface="Wingdings" pitchFamily="2" charset="2"/>
              <a:buChar char="q"/>
            </a:pPr>
            <a:r>
              <a:rPr lang="en-US" b="1" dirty="0" smtClean="0">
                <a:solidFill>
                  <a:srgbClr val="C00000"/>
                </a:solidFill>
              </a:rPr>
              <a:t>two or more unprovoked fits</a:t>
            </a:r>
            <a:r>
              <a:rPr lang="en-US" dirty="0" smtClean="0"/>
              <a:t>→ start treatment. </a:t>
            </a:r>
          </a:p>
          <a:p>
            <a:pPr marL="0" indent="0" algn="l" rtl="0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132559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490" y="1027664"/>
            <a:ext cx="7024744" cy="648736"/>
          </a:xfrm>
        </p:spPr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rgbClr val="B40F02"/>
                </a:solidFill>
              </a:rPr>
              <a:t>Teratment</a:t>
            </a:r>
            <a:endParaRPr lang="en-US" b="1" dirty="0">
              <a:solidFill>
                <a:srgbClr val="B40F02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153400" cy="4419600"/>
          </a:xfrm>
        </p:spPr>
        <p:txBody>
          <a:bodyPr/>
          <a:lstStyle/>
          <a:p>
            <a:pPr algn="l" rtl="0"/>
            <a:r>
              <a:rPr lang="en-US" b="1" dirty="0">
                <a:solidFill>
                  <a:srgbClr val="2F3057"/>
                </a:solidFill>
              </a:rPr>
              <a:t>The main goal in the </a:t>
            </a:r>
            <a:r>
              <a:rPr lang="en-US" b="1" dirty="0" smtClean="0">
                <a:solidFill>
                  <a:srgbClr val="2F3057"/>
                </a:solidFill>
              </a:rPr>
              <a:t>treatment </a:t>
            </a:r>
            <a:r>
              <a:rPr lang="en-US" b="1" dirty="0">
                <a:solidFill>
                  <a:srgbClr val="2F3057"/>
                </a:solidFill>
              </a:rPr>
              <a:t>of epilepsy is to achieve complete seizure control, with minimal side effects.</a:t>
            </a:r>
          </a:p>
          <a:p>
            <a:pPr algn="l" rtl="0"/>
            <a:endParaRPr lang="en-US" b="1" dirty="0">
              <a:solidFill>
                <a:schemeClr val="tx2"/>
              </a:solidFill>
            </a:endParaRPr>
          </a:p>
          <a:p>
            <a:pPr algn="l" rtl="0"/>
            <a:r>
              <a:rPr lang="en-US" dirty="0">
                <a:solidFill>
                  <a:schemeClr val="tx2"/>
                </a:solidFill>
              </a:rPr>
              <a:t>The best AED is different for each patients according to age, gender, type of </a:t>
            </a:r>
            <a:r>
              <a:rPr lang="en-US" dirty="0" smtClean="0">
                <a:solidFill>
                  <a:schemeClr val="tx2"/>
                </a:solidFill>
              </a:rPr>
              <a:t>seizers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88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511" name="Group 55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923168944"/>
              </p:ext>
            </p:extLst>
          </p:nvPr>
        </p:nvGraphicFramePr>
        <p:xfrm>
          <a:off x="685802" y="990600"/>
          <a:ext cx="7848599" cy="5484750"/>
        </p:xfrm>
        <a:graphic>
          <a:graphicData uri="http://schemas.openxmlformats.org/drawingml/2006/table">
            <a:tbl>
              <a:tblPr rtl="1"/>
              <a:tblGrid>
                <a:gridCol w="2616200"/>
                <a:gridCol w="2616199"/>
                <a:gridCol w="2616200"/>
              </a:tblGrid>
              <a:tr h="54292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Recommended    medication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Type of epilepsy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Second line drugs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First line drugs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Localization-related epilepsies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0025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Gabapentin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Levetiracetam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Pregabalin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Valproate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Topiramate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Lamotrigine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Oxacarbazabine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carbamezabine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/>
                </a:tc>
              </a:tr>
              <a:tr h="21717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Lamotrigine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Topiramate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Valproate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Generalized epilepsy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850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>
            <a:normAutofit/>
          </a:bodyPr>
          <a:lstStyle/>
          <a:p>
            <a:pPr algn="ctr" rtl="0"/>
            <a:r>
              <a:rPr lang="en-US" sz="2400" b="1" dirty="0"/>
              <a:t>Treatment of </a:t>
            </a:r>
            <a:r>
              <a:rPr lang="en-US" sz="2400" b="1" dirty="0">
                <a:solidFill>
                  <a:srgbClr val="C00000"/>
                </a:solidFill>
              </a:rPr>
              <a:t>focal seizures</a:t>
            </a:r>
            <a:r>
              <a:rPr lang="en-US" sz="2400" b="1" dirty="0"/>
              <a:t> </a:t>
            </a:r>
            <a:r>
              <a:rPr lang="en-US" sz="2400" b="1" dirty="0" smtClean="0"/>
              <a:t>in </a:t>
            </a:r>
            <a:r>
              <a:rPr lang="en-US" sz="2400" b="1" dirty="0"/>
              <a:t>children, young people and adults</a:t>
            </a:r>
            <a:r>
              <a:rPr lang="ar-SA" sz="2400" b="1" dirty="0"/>
              <a:t> </a:t>
            </a:r>
            <a:endParaRPr lang="en-US" sz="2400" b="1" dirty="0"/>
          </a:p>
        </p:txBody>
      </p:sp>
      <p:graphicFrame>
        <p:nvGraphicFramePr>
          <p:cNvPr id="48237" name="Group 109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096511125"/>
              </p:ext>
            </p:extLst>
          </p:nvPr>
        </p:nvGraphicFramePr>
        <p:xfrm>
          <a:off x="606632" y="1524001"/>
          <a:ext cx="8080168" cy="5029201"/>
        </p:xfrm>
        <a:graphic>
          <a:graphicData uri="http://schemas.openxmlformats.org/drawingml/2006/table">
            <a:tbl>
              <a:tblPr rtl="1"/>
              <a:tblGrid>
                <a:gridCol w="4758531"/>
                <a:gridCol w="3321637"/>
              </a:tblGrid>
              <a:tr h="7737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carbamazepine,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lamotrigine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First line treatment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74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levetiracetam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oxcarbazepine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, sodium valproate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Alternative first line treatment</a:t>
                      </a:r>
                      <a:r>
                        <a:rPr kumimoji="0" lang="ar-S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2F3057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5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be aware of potential effect of sodium valproate in pregnancy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Cautions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86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carbamazepine,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clobazam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, gabapentin,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lamotrigine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levetiracetam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oxcarbazepine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, sodium valproate,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topiramate</a:t>
                      </a:r>
                      <a:r>
                        <a:rPr kumimoji="0" lang="ar-S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F3057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Adjunctive treatment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(if first line treatment is not effective or not tolerated)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37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consider referral to tertiary epilepsy services (where other AEDs may be tried)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Action if adjunctive treatment is not effective or not tolerated</a:t>
                      </a:r>
                      <a:r>
                        <a:rPr kumimoji="0" lang="ar-S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2F3057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02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be aware of potential effect of sodium valproate in</a:t>
                      </a:r>
                      <a:r>
                        <a:rPr kumimoji="0" lang="ar-S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ar-EG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pregnancy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Cautions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317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>
            <a:noAutofit/>
          </a:bodyPr>
          <a:lstStyle/>
          <a:p>
            <a:pPr algn="ctr" rtl="0"/>
            <a:r>
              <a:rPr lang="en-US" sz="2000" b="1" dirty="0"/>
              <a:t>Treatment of </a:t>
            </a:r>
            <a:r>
              <a:rPr lang="en-US" sz="2000" b="1" dirty="0" smtClean="0">
                <a:solidFill>
                  <a:srgbClr val="C00000"/>
                </a:solidFill>
              </a:rPr>
              <a:t>generalized </a:t>
            </a:r>
            <a:r>
              <a:rPr lang="en-US" sz="2000" b="1" dirty="0">
                <a:solidFill>
                  <a:srgbClr val="C00000"/>
                </a:solidFill>
              </a:rPr>
              <a:t>tonic </a:t>
            </a:r>
            <a:r>
              <a:rPr lang="en-US" sz="2000" b="1" dirty="0" err="1">
                <a:solidFill>
                  <a:srgbClr val="C00000"/>
                </a:solidFill>
              </a:rPr>
              <a:t>clonic</a:t>
            </a:r>
            <a:r>
              <a:rPr lang="en-US" sz="2000" b="1" dirty="0">
                <a:solidFill>
                  <a:srgbClr val="C00000"/>
                </a:solidFill>
              </a:rPr>
              <a:t> seizures </a:t>
            </a:r>
            <a:r>
              <a:rPr lang="en-US" sz="2000" b="1" dirty="0"/>
              <a:t>in children, young people and adults</a:t>
            </a:r>
            <a:r>
              <a:rPr lang="ar-SA" sz="2000" b="1" dirty="0"/>
              <a:t>. </a:t>
            </a:r>
            <a:endParaRPr lang="en-US" sz="2000" b="1" dirty="0"/>
          </a:p>
        </p:txBody>
      </p:sp>
      <p:graphicFrame>
        <p:nvGraphicFramePr>
          <p:cNvPr id="47160" name="Group 56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634401790"/>
              </p:ext>
            </p:extLst>
          </p:nvPr>
        </p:nvGraphicFramePr>
        <p:xfrm>
          <a:off x="533400" y="1247774"/>
          <a:ext cx="8170224" cy="5229226"/>
        </p:xfrm>
        <a:graphic>
          <a:graphicData uri="http://schemas.openxmlformats.org/drawingml/2006/table">
            <a:tbl>
              <a:tblPr rtl="1"/>
              <a:tblGrid>
                <a:gridCol w="5022195"/>
                <a:gridCol w="3148029"/>
              </a:tblGrid>
              <a:tr h="593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sodium valproate,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lamotrigine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(if sodium valproate is not suitable)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First line treatment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6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be aware of potential effect of sodium valproate in pregnancy. If the person has myoclonic seizures or may have juvenile myoclonic epilepsy lamotrigine may worsen myoclonic seizures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Caution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carbamazepine, oxcarbazepine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Alternative first line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be aware that these drugs may worsen myoclonic or absence seizures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Caution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0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clobazam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lamotrigine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levetiracetam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, sodium valproate,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topiramate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Adjunctive treatment</a:t>
                      </a:r>
                    </a:p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(if first line treatment is not effective or not tolerated)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544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be aware of potential effect of sodium valproate in pregnancy.  If the person also has absences or myoclonic seizures, or may have juvenile myoclonic epilepsy do not offer carbamazepine, gabapentin,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oxcarbazepine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, phenytoin,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pregabalin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tiagabine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or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vigabatrin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Cautions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74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dirty="0"/>
              <a:t> Epileptic seizures:  </a:t>
            </a:r>
            <a:r>
              <a:rPr lang="en-US" dirty="0"/>
              <a:t>can be defined as an intermittent ,transient</a:t>
            </a:r>
            <a:r>
              <a:rPr lang="en-US" dirty="0" smtClean="0"/>
              <a:t>, stereotyped </a:t>
            </a:r>
            <a:r>
              <a:rPr lang="en-US" dirty="0"/>
              <a:t>paroxysmal attacks of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motor</a:t>
            </a:r>
            <a:r>
              <a:rPr lang="en-US" b="1" dirty="0" smtClean="0"/>
              <a:t>,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sensory</a:t>
            </a:r>
            <a:r>
              <a:rPr lang="en-US" b="1" dirty="0" smtClean="0"/>
              <a:t>, </a:t>
            </a:r>
            <a:r>
              <a:rPr lang="en-US" b="1" dirty="0" smtClean="0">
                <a:solidFill>
                  <a:srgbClr val="002060"/>
                </a:solidFill>
              </a:rPr>
              <a:t>behavior </a:t>
            </a:r>
            <a:r>
              <a:rPr lang="en-US" b="1" dirty="0"/>
              <a:t>or </a:t>
            </a:r>
            <a:r>
              <a:rPr lang="en-US" b="1" dirty="0">
                <a:solidFill>
                  <a:schemeClr val="accent6"/>
                </a:solidFill>
              </a:rPr>
              <a:t>emotions</a:t>
            </a:r>
            <a:r>
              <a:rPr lang="en-US" dirty="0"/>
              <a:t> disturbances usually but not always accompanied by loss of consciousness 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resulting from </a:t>
            </a:r>
            <a:r>
              <a:rPr lang="en-US" dirty="0"/>
              <a:t>uncontrolled paroxysms of neuronal cortical </a:t>
            </a:r>
            <a:r>
              <a:rPr lang="en-US" dirty="0" smtClean="0"/>
              <a:t>discharge.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53378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7772400" cy="381000"/>
          </a:xfrm>
        </p:spPr>
        <p:txBody>
          <a:bodyPr>
            <a:noAutofit/>
          </a:bodyPr>
          <a:lstStyle/>
          <a:p>
            <a:pPr algn="ctr" rtl="0"/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 smtClean="0"/>
              <a:t>Treatment </a:t>
            </a:r>
            <a:r>
              <a:rPr lang="en-US" sz="1800" b="1" dirty="0"/>
              <a:t>of </a:t>
            </a:r>
            <a:r>
              <a:rPr lang="en-US" sz="1800" b="1" dirty="0">
                <a:solidFill>
                  <a:srgbClr val="C00000"/>
                </a:solidFill>
              </a:rPr>
              <a:t>absence seizures </a:t>
            </a:r>
            <a:r>
              <a:rPr lang="en-US" sz="1800" b="1" dirty="0"/>
              <a:t>in children, young people and </a:t>
            </a:r>
            <a:r>
              <a:rPr lang="en-US" sz="1800" b="1" dirty="0" smtClean="0"/>
              <a:t>adults</a:t>
            </a:r>
            <a:endParaRPr lang="en-US" sz="1800" b="1" dirty="0"/>
          </a:p>
        </p:txBody>
      </p:sp>
      <p:graphicFrame>
        <p:nvGraphicFramePr>
          <p:cNvPr id="46127" name="Group 4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5277183"/>
              </p:ext>
            </p:extLst>
          </p:nvPr>
        </p:nvGraphicFramePr>
        <p:xfrm>
          <a:off x="457200" y="1371601"/>
          <a:ext cx="8229600" cy="5190403"/>
        </p:xfrm>
        <a:graphic>
          <a:graphicData uri="http://schemas.openxmlformats.org/drawingml/2006/table">
            <a:tbl>
              <a:tblPr rtl="1"/>
              <a:tblGrid>
                <a:gridCol w="4661012"/>
                <a:gridCol w="3568588"/>
              </a:tblGrid>
              <a:tr h="684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ethosuximide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, sodium valproate (offer first if additional tonic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clonic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seizures are likely</a:t>
                      </a:r>
                      <a:r>
                        <a:rPr kumimoji="0" lang="ar-EG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(</a:t>
                      </a:r>
                      <a:r>
                        <a:rPr kumimoji="0" lang="ar-S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F3057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First line treatment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11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be aware of potential effect of sodium valproate in pregnancy</a:t>
                      </a:r>
                      <a:r>
                        <a:rPr kumimoji="0" lang="ar-S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2F3057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Cautions</a:t>
                      </a:r>
                      <a:r>
                        <a:rPr kumimoji="0" lang="ar-S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2F3057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5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lamotrigine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Alternative first line treatment</a:t>
                      </a:r>
                      <a:r>
                        <a:rPr kumimoji="0" lang="ar-S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2F3057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55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consider a combination of ethosuximide, lamotrigine or sodium valproate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Adjunctive treatment (if first line treatment is not effective or not tolerated)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be aware of potential effect of sodium valproate in pregnancy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Cautions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19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consider referral to tertiary epilepsy services (where other AEDs may be tried)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Action if adjunctive treatment is not effective or not tolerated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75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do not offer carbamazepine, gabapentin, oxcarbazepine, phenytoin, pregabalin, tiagabine or vigabatrin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Cautions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6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82" name="Rectangle 34"/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Treatment of </a:t>
            </a:r>
            <a:r>
              <a:rPr lang="en-US" sz="4000" b="1" dirty="0">
                <a:solidFill>
                  <a:srgbClr val="C00000"/>
                </a:solidFill>
              </a:rPr>
              <a:t>myoclonic seizures</a:t>
            </a:r>
            <a:r>
              <a:rPr lang="ar-SA" sz="4000" b="1" dirty="0">
                <a:solidFill>
                  <a:srgbClr val="C00000"/>
                </a:solidFill>
              </a:rPr>
              <a:t> </a:t>
            </a:r>
            <a:endParaRPr lang="en-US" sz="4000" b="1" dirty="0">
              <a:solidFill>
                <a:srgbClr val="C00000"/>
              </a:solidFill>
            </a:endParaRPr>
          </a:p>
        </p:txBody>
      </p:sp>
      <p:graphicFrame>
        <p:nvGraphicFramePr>
          <p:cNvPr id="53308" name="Group 6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2955751"/>
              </p:ext>
            </p:extLst>
          </p:nvPr>
        </p:nvGraphicFramePr>
        <p:xfrm>
          <a:off x="457200" y="1295400"/>
          <a:ext cx="8153400" cy="5257801"/>
        </p:xfrm>
        <a:graphic>
          <a:graphicData uri="http://schemas.openxmlformats.org/drawingml/2006/table">
            <a:tbl>
              <a:tblPr rtl="1"/>
              <a:tblGrid>
                <a:gridCol w="5327862"/>
                <a:gridCol w="2825538"/>
              </a:tblGrid>
              <a:tr h="4369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sodium valproate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First line treatment</a:t>
                      </a:r>
                      <a:r>
                        <a:rPr kumimoji="0" lang="ar-S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F3057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be aware of potential effect of sodium valproate in pregnancy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Cautions</a:t>
                      </a:r>
                      <a:r>
                        <a:rPr kumimoji="0" lang="ar-SA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F3057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Levetiracetam, toiramate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Alternative first line treatment</a:t>
                      </a:r>
                      <a:r>
                        <a:rPr kumimoji="0" lang="ar-S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F3057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be aware that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topiramate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has poorer side effects than sodium valproate or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levetiracetam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Cautions</a:t>
                      </a:r>
                      <a:r>
                        <a:rPr kumimoji="0" lang="ar-S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F3057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11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levetiracetam, sodium valproate, topiramate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Adjunctive treatment (if first line treatment is not effective or not tolerated)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be aware of potential effect of sodium valproate in pregnancy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Cautions</a:t>
                      </a:r>
                      <a:r>
                        <a:rPr kumimoji="0" lang="ar-S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F3057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11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consider referral to tertiary epilepsy services (where other AEDs may be tried)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Action if adjunctive treatment is not effective or not tolerated</a:t>
                      </a:r>
                      <a:r>
                        <a:rPr kumimoji="0" lang="ar-S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F3057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11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do not offer carbamazepine, gabapentin, oxcarbazepine, phenytoin, pregabalin, tiagabine or vigabatrin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Cautions</a:t>
                      </a:r>
                      <a:r>
                        <a:rPr kumimoji="0" lang="ar-SA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F3057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F3057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821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sp>
      <p:sp>
        <p:nvSpPr>
          <p:cNvPr id="4" name="Rectangle 3"/>
          <p:cNvSpPr/>
          <p:nvPr/>
        </p:nvSpPr>
        <p:spPr>
          <a:xfrm>
            <a:off x="2762051" y="2967335"/>
            <a:ext cx="36199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Thank you</a:t>
            </a:r>
            <a:endParaRPr lang="en-US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4009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72536"/>
          </a:xfrm>
        </p:spPr>
        <p:txBody>
          <a:bodyPr>
            <a:normAutofit fontScale="90000"/>
          </a:bodyPr>
          <a:lstStyle/>
          <a:p>
            <a:pPr algn="ctr" rtl="0"/>
            <a:r>
              <a:rPr lang="en-US" dirty="0" smtClean="0"/>
              <a:t>Classification of Epilepsy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00200"/>
            <a:ext cx="6777317" cy="4876800"/>
          </a:xfrm>
        </p:spPr>
        <p:txBody>
          <a:bodyPr>
            <a:normAutofit fontScale="70000" lnSpcReduction="20000"/>
          </a:bodyPr>
          <a:lstStyle/>
          <a:p>
            <a:pPr algn="l" rtl="0"/>
            <a:r>
              <a:rPr lang="en-US" sz="3800" b="1" dirty="0">
                <a:solidFill>
                  <a:schemeClr val="accent1">
                    <a:lumMod val="75000"/>
                  </a:schemeClr>
                </a:solidFill>
              </a:rPr>
              <a:t>A)Partial seizures</a:t>
            </a:r>
            <a:r>
              <a:rPr lang="en-US" b="1" dirty="0"/>
              <a:t>:</a:t>
            </a:r>
            <a:endParaRPr lang="en-US" dirty="0"/>
          </a:p>
          <a:p>
            <a:pPr algn="l" rtl="0"/>
            <a:r>
              <a:rPr lang="en-US" b="1" dirty="0"/>
              <a:t>     -</a:t>
            </a:r>
            <a:r>
              <a:rPr lang="en-US" b="1" dirty="0">
                <a:solidFill>
                  <a:srgbClr val="0070C0"/>
                </a:solidFill>
              </a:rPr>
              <a:t>Simple partial :(no disturbance of consciousness)</a:t>
            </a:r>
          </a:p>
          <a:p>
            <a:pPr algn="l" rtl="0"/>
            <a:r>
              <a:rPr lang="en-US" dirty="0"/>
              <a:t>                *with </a:t>
            </a:r>
            <a:r>
              <a:rPr lang="en-US" b="1" dirty="0">
                <a:solidFill>
                  <a:srgbClr val="C00000"/>
                </a:solidFill>
              </a:rPr>
              <a:t>motor</a:t>
            </a:r>
            <a:r>
              <a:rPr lang="en-US" dirty="0"/>
              <a:t> symptoms.</a:t>
            </a:r>
          </a:p>
          <a:p>
            <a:pPr algn="l" rtl="0"/>
            <a:r>
              <a:rPr lang="en-US" dirty="0"/>
              <a:t>                *with </a:t>
            </a:r>
            <a:r>
              <a:rPr lang="en-US" b="1" dirty="0">
                <a:solidFill>
                  <a:srgbClr val="C00000"/>
                </a:solidFill>
              </a:rPr>
              <a:t>sensory</a:t>
            </a:r>
            <a:r>
              <a:rPr lang="en-US" dirty="0"/>
              <a:t> symptoms</a:t>
            </a:r>
            <a:r>
              <a:rPr lang="en-US" dirty="0" smtClean="0"/>
              <a:t>: somatosensory </a:t>
            </a:r>
            <a:r>
              <a:rPr lang="en-US" dirty="0"/>
              <a:t>or special sensory.</a:t>
            </a:r>
          </a:p>
          <a:p>
            <a:pPr algn="l" rtl="0"/>
            <a:r>
              <a:rPr lang="en-US" dirty="0"/>
              <a:t>                *with </a:t>
            </a:r>
            <a:r>
              <a:rPr lang="en-US" b="1" dirty="0">
                <a:solidFill>
                  <a:srgbClr val="C00000"/>
                </a:solidFill>
              </a:rPr>
              <a:t>autonomic</a:t>
            </a:r>
            <a:r>
              <a:rPr lang="en-US" dirty="0"/>
              <a:t> symptoms.</a:t>
            </a:r>
          </a:p>
          <a:p>
            <a:pPr algn="l" rtl="0"/>
            <a:r>
              <a:rPr lang="en-US" dirty="0"/>
              <a:t>                *with </a:t>
            </a:r>
            <a:r>
              <a:rPr lang="en-US" b="1" dirty="0">
                <a:solidFill>
                  <a:srgbClr val="C00000"/>
                </a:solidFill>
              </a:rPr>
              <a:t>psychic</a:t>
            </a:r>
            <a:r>
              <a:rPr lang="en-US" dirty="0"/>
              <a:t> symptoms.</a:t>
            </a:r>
          </a:p>
          <a:p>
            <a:pPr algn="l" rtl="0"/>
            <a:r>
              <a:rPr lang="en-US" b="1" dirty="0"/>
              <a:t>      -</a:t>
            </a:r>
            <a:r>
              <a:rPr lang="en-US" b="1" dirty="0">
                <a:solidFill>
                  <a:srgbClr val="0070C0"/>
                </a:solidFill>
              </a:rPr>
              <a:t>Complex partial (with </a:t>
            </a:r>
            <a:r>
              <a:rPr lang="en-US" b="1" dirty="0" smtClean="0">
                <a:solidFill>
                  <a:srgbClr val="0070C0"/>
                </a:solidFill>
              </a:rPr>
              <a:t>impairment </a:t>
            </a:r>
            <a:r>
              <a:rPr lang="en-US" b="1" dirty="0">
                <a:solidFill>
                  <a:srgbClr val="0070C0"/>
                </a:solidFill>
              </a:rPr>
              <a:t>of consciousness)</a:t>
            </a:r>
            <a:endParaRPr lang="en-US" dirty="0">
              <a:solidFill>
                <a:srgbClr val="0070C0"/>
              </a:solidFill>
            </a:endParaRPr>
          </a:p>
          <a:p>
            <a:pPr algn="l" rtl="0"/>
            <a:r>
              <a:rPr lang="en-US" b="1" dirty="0">
                <a:solidFill>
                  <a:srgbClr val="0070C0"/>
                </a:solidFill>
              </a:rPr>
              <a:t>      -Partial seizures secondarily generalized.</a:t>
            </a:r>
            <a:endParaRPr lang="en-US" dirty="0">
              <a:solidFill>
                <a:srgbClr val="0070C0"/>
              </a:solidFill>
            </a:endParaRPr>
          </a:p>
          <a:p>
            <a:pPr algn="l" rtl="0"/>
            <a:r>
              <a:rPr lang="en-US" b="1" dirty="0"/>
              <a:t> </a:t>
            </a:r>
            <a:r>
              <a:rPr lang="en-US" sz="5100" b="1" dirty="0">
                <a:solidFill>
                  <a:schemeClr val="accent1">
                    <a:lumMod val="75000"/>
                  </a:schemeClr>
                </a:solidFill>
              </a:rPr>
              <a:t>B)Generalized seizures</a:t>
            </a:r>
            <a:r>
              <a:rPr lang="en-US" b="1" dirty="0"/>
              <a:t>:</a:t>
            </a:r>
            <a:endParaRPr lang="en-US" dirty="0"/>
          </a:p>
          <a:p>
            <a:pPr algn="l" rtl="0"/>
            <a:r>
              <a:rPr lang="en-US" dirty="0"/>
              <a:t>     </a:t>
            </a:r>
            <a:r>
              <a:rPr lang="en-US" dirty="0"/>
              <a:t>-Tonic-</a:t>
            </a:r>
            <a:r>
              <a:rPr lang="en-US" dirty="0" err="1"/>
              <a:t>clonic</a:t>
            </a:r>
            <a:r>
              <a:rPr lang="en-US" dirty="0"/>
              <a:t> seizures (grand mal).</a:t>
            </a:r>
          </a:p>
          <a:p>
            <a:pPr algn="l" rtl="0"/>
            <a:r>
              <a:rPr lang="en-US" dirty="0"/>
              <a:t>     </a:t>
            </a:r>
            <a:r>
              <a:rPr lang="fr-FR" dirty="0"/>
              <a:t>-Absence seizures (petit mal).</a:t>
            </a:r>
            <a:endParaRPr lang="en-US" dirty="0"/>
          </a:p>
          <a:p>
            <a:pPr algn="l" rtl="0"/>
            <a:r>
              <a:rPr lang="fr-FR" dirty="0"/>
              <a:t>     -Myoclonic seizures.</a:t>
            </a:r>
            <a:endParaRPr lang="en-US" dirty="0"/>
          </a:p>
          <a:p>
            <a:pPr algn="l" rtl="0"/>
            <a:r>
              <a:rPr lang="fr-FR" dirty="0"/>
              <a:t>     </a:t>
            </a:r>
            <a:r>
              <a:rPr lang="en-US" dirty="0"/>
              <a:t>-</a:t>
            </a:r>
            <a:r>
              <a:rPr lang="en-US" dirty="0" err="1"/>
              <a:t>Clonic</a:t>
            </a:r>
            <a:r>
              <a:rPr lang="en-US" dirty="0"/>
              <a:t> seizures.</a:t>
            </a:r>
          </a:p>
          <a:p>
            <a:pPr algn="l" rtl="0"/>
            <a:r>
              <a:rPr lang="en-US" dirty="0"/>
              <a:t>     -Tonic seizures.</a:t>
            </a:r>
          </a:p>
          <a:p>
            <a:pPr algn="l" rtl="0"/>
            <a:r>
              <a:rPr lang="en-US" dirty="0"/>
              <a:t>     -Atonic seizures.</a:t>
            </a:r>
          </a:p>
        </p:txBody>
      </p:sp>
    </p:spTree>
    <p:extLst>
      <p:ext uri="{BB962C8B-B14F-4D97-AF65-F5344CB8AC3E}">
        <p14:creationId xmlns:p14="http://schemas.microsoft.com/office/powerpoint/2010/main" val="100726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Aetiology of Epilepsy:</a:t>
            </a:r>
            <a:br>
              <a:rPr lang="en-US" smtClean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l" rtl="0">
              <a:buFont typeface="+mj-lt"/>
              <a:buAutoNum type="arabicPeriod"/>
            </a:pPr>
            <a:r>
              <a:rPr lang="en-US" b="1" i="1" u="sng" dirty="0" smtClean="0"/>
              <a:t>Idiopathic Epilepsy:</a:t>
            </a:r>
          </a:p>
          <a:p>
            <a:pPr algn="l" rtl="0"/>
            <a:r>
              <a:rPr lang="en-US" dirty="0" smtClean="0"/>
              <a:t>The most form of epilepsy </a:t>
            </a:r>
          </a:p>
          <a:p>
            <a:pPr algn="l" rtl="0"/>
            <a:r>
              <a:rPr lang="en-US" dirty="0" smtClean="0"/>
              <a:t> no local or generalized causes can be detected.</a:t>
            </a:r>
          </a:p>
          <a:p>
            <a:pPr algn="l" rtl="0"/>
            <a:r>
              <a:rPr lang="en-US" dirty="0" smtClean="0"/>
              <a:t>most cases here are </a:t>
            </a:r>
            <a:r>
              <a:rPr lang="en-US" dirty="0" err="1" smtClean="0"/>
              <a:t>heredofamilial</a:t>
            </a:r>
            <a:endParaRPr lang="en-US" dirty="0" smtClean="0"/>
          </a:p>
          <a:p>
            <a:pPr algn="l" rtl="0"/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750682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/>
              <a:t>Symptomatic causes of </a:t>
            </a:r>
            <a:r>
              <a:rPr lang="en-US" b="1" dirty="0" smtClean="0"/>
              <a:t>epilepsy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US" b="1" dirty="0" smtClean="0"/>
              <a:t>Fluid </a:t>
            </a:r>
            <a:r>
              <a:rPr lang="en-US" b="1" dirty="0"/>
              <a:t>and </a:t>
            </a:r>
            <a:r>
              <a:rPr lang="en-US" b="1" dirty="0" smtClean="0"/>
              <a:t>Electrolyte disturbances</a:t>
            </a:r>
          </a:p>
          <a:p>
            <a:pPr algn="l" rtl="0"/>
            <a:r>
              <a:rPr lang="en-US" b="1" dirty="0"/>
              <a:t>Metabolic </a:t>
            </a:r>
            <a:r>
              <a:rPr lang="en-US" b="1" dirty="0" err="1" smtClean="0"/>
              <a:t>disordes</a:t>
            </a:r>
            <a:r>
              <a:rPr lang="en-US" b="1" dirty="0" smtClean="0"/>
              <a:t>: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Diabetic coma ( hypo-or hyperglycemic coma)</a:t>
            </a:r>
            <a:endParaRPr lang="en-US" dirty="0"/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Hypothyroidism</a:t>
            </a:r>
            <a:r>
              <a:rPr lang="en-US" dirty="0"/>
              <a:t> </a:t>
            </a:r>
            <a:r>
              <a:rPr lang="en-US" dirty="0" smtClean="0"/>
              <a:t>or Hyperthyroidism</a:t>
            </a:r>
            <a:endParaRPr lang="en-US" dirty="0"/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Porphyria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  Acute </a:t>
            </a:r>
            <a:r>
              <a:rPr lang="en-US" dirty="0"/>
              <a:t>hepatic </a:t>
            </a:r>
            <a:r>
              <a:rPr lang="en-US" dirty="0" smtClean="0"/>
              <a:t>failure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Renal failure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hyperpyrexia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519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62000"/>
            <a:ext cx="7481944" cy="838200"/>
          </a:xfrm>
        </p:spPr>
        <p:txBody>
          <a:bodyPr>
            <a:normAutofit fontScale="90000"/>
          </a:bodyPr>
          <a:lstStyle/>
          <a:p>
            <a:r>
              <a:rPr lang="en-US" dirty="0"/>
              <a:t>Symptomatic causes of epilepsy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00200"/>
            <a:ext cx="7414708" cy="4572000"/>
          </a:xfrm>
        </p:spPr>
        <p:txBody>
          <a:bodyPr/>
          <a:lstStyle/>
          <a:p>
            <a:pPr algn="l" rtl="0">
              <a:lnSpc>
                <a:spcPct val="150000"/>
              </a:lnSpc>
            </a:pPr>
            <a:r>
              <a:rPr lang="en-US" b="1" dirty="0"/>
              <a:t>Drug induced </a:t>
            </a:r>
            <a:r>
              <a:rPr lang="en-US" b="1" dirty="0" smtClean="0"/>
              <a:t>seizures</a:t>
            </a:r>
          </a:p>
          <a:p>
            <a:pPr algn="l" rtl="0">
              <a:lnSpc>
                <a:spcPct val="150000"/>
              </a:lnSpc>
            </a:pPr>
            <a:r>
              <a:rPr lang="en-US" b="1" dirty="0"/>
              <a:t>Cerebrovascular accident </a:t>
            </a:r>
            <a:endParaRPr lang="en-US" b="1" dirty="0" smtClean="0"/>
          </a:p>
          <a:p>
            <a:pPr algn="l" rtl="0">
              <a:lnSpc>
                <a:spcPct val="150000"/>
              </a:lnSpc>
            </a:pPr>
            <a:r>
              <a:rPr lang="en-US" b="1" dirty="0"/>
              <a:t>Head </a:t>
            </a:r>
            <a:r>
              <a:rPr lang="en-US" b="1" dirty="0" smtClean="0"/>
              <a:t>injury</a:t>
            </a:r>
          </a:p>
          <a:p>
            <a:pPr algn="l" rtl="0">
              <a:lnSpc>
                <a:spcPct val="150000"/>
              </a:lnSpc>
            </a:pPr>
            <a:r>
              <a:rPr lang="en-US" b="1" dirty="0"/>
              <a:t>post </a:t>
            </a:r>
            <a:r>
              <a:rPr lang="en-US" b="1" dirty="0" smtClean="0"/>
              <a:t>craniotomy</a:t>
            </a:r>
          </a:p>
          <a:p>
            <a:pPr algn="l" rtl="0">
              <a:lnSpc>
                <a:spcPct val="150000"/>
              </a:lnSpc>
            </a:pPr>
            <a:r>
              <a:rPr lang="en-US" b="1" dirty="0"/>
              <a:t>Brain </a:t>
            </a:r>
            <a:r>
              <a:rPr lang="en-US" b="1" dirty="0" err="1" smtClean="0"/>
              <a:t>tumours</a:t>
            </a:r>
            <a:endParaRPr lang="en-US" b="1" dirty="0" smtClean="0"/>
          </a:p>
          <a:p>
            <a:pPr algn="l" rtl="0">
              <a:lnSpc>
                <a:spcPct val="150000"/>
              </a:lnSpc>
            </a:pPr>
            <a:r>
              <a:rPr lang="en-US" b="1" dirty="0"/>
              <a:t>Hypoxic Ischemic </a:t>
            </a:r>
            <a:r>
              <a:rPr lang="en-US" b="1" dirty="0" smtClean="0"/>
              <a:t>encephalopathy</a:t>
            </a:r>
          </a:p>
          <a:p>
            <a:pPr algn="l" rtl="0">
              <a:lnSpc>
                <a:spcPct val="150000"/>
              </a:lnSpc>
            </a:pPr>
            <a:r>
              <a:rPr lang="en-US" b="1" dirty="0" err="1"/>
              <a:t>C.N.S.infection</a:t>
            </a:r>
            <a:r>
              <a:rPr lang="en-US" b="1" dirty="0"/>
              <a:t> and infestation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59252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72536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Clinical features of epilepsy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00200"/>
            <a:ext cx="7490908" cy="4724400"/>
          </a:xfrm>
        </p:spPr>
        <p:txBody>
          <a:bodyPr>
            <a:normAutofit fontScale="92500" lnSpcReduction="10000"/>
          </a:bodyPr>
          <a:lstStyle/>
          <a:p>
            <a:pPr algn="l" rtl="0">
              <a:lnSpc>
                <a:spcPct val="150000"/>
              </a:lnSpc>
            </a:pPr>
            <a:r>
              <a:rPr lang="en-US" b="1" dirty="0"/>
              <a:t>Simple partial </a:t>
            </a:r>
            <a:r>
              <a:rPr lang="en-US" b="1" dirty="0" smtClean="0"/>
              <a:t>seizures</a:t>
            </a:r>
          </a:p>
          <a:p>
            <a:pPr algn="l" rtl="0">
              <a:lnSpc>
                <a:spcPct val="150000"/>
              </a:lnSpc>
            </a:pPr>
            <a:r>
              <a:rPr lang="en-US" b="1" dirty="0"/>
              <a:t> a)Simple motor:  </a:t>
            </a:r>
            <a:r>
              <a:rPr lang="en-US" dirty="0"/>
              <a:t>in the form of tonic or </a:t>
            </a:r>
            <a:r>
              <a:rPr lang="en-US" dirty="0" err="1"/>
              <a:t>clonic</a:t>
            </a:r>
            <a:r>
              <a:rPr lang="en-US" dirty="0"/>
              <a:t> movement of any part of the body usually involve the face ,hand</a:t>
            </a:r>
            <a:r>
              <a:rPr lang="en-US" dirty="0" smtClean="0"/>
              <a:t>, arm, or leg</a:t>
            </a:r>
          </a:p>
          <a:p>
            <a:pPr algn="l" rtl="0">
              <a:lnSpc>
                <a:spcPct val="150000"/>
              </a:lnSpc>
            </a:pPr>
            <a:r>
              <a:rPr lang="en-US" b="1" dirty="0" smtClean="0"/>
              <a:t>b)Simple </a:t>
            </a:r>
            <a:r>
              <a:rPr lang="en-US" b="1" dirty="0"/>
              <a:t>somatosensory</a:t>
            </a:r>
            <a:r>
              <a:rPr lang="en-US" dirty="0"/>
              <a:t>:</a:t>
            </a:r>
          </a:p>
          <a:p>
            <a:pPr algn="l" rtl="0">
              <a:lnSpc>
                <a:spcPct val="150000"/>
              </a:lnSpc>
            </a:pPr>
            <a:r>
              <a:rPr lang="en-US" dirty="0"/>
              <a:t>      -focus lies in the sensory cortex</a:t>
            </a:r>
            <a:r>
              <a:rPr lang="en-US" dirty="0" smtClean="0"/>
              <a:t>, seizures </a:t>
            </a:r>
            <a:r>
              <a:rPr lang="en-US" dirty="0"/>
              <a:t>in the form of transient attacks of numbness</a:t>
            </a:r>
            <a:r>
              <a:rPr lang="en-US" dirty="0" smtClean="0"/>
              <a:t>, </a:t>
            </a:r>
            <a:r>
              <a:rPr lang="en-US" dirty="0" err="1" smtClean="0"/>
              <a:t>tingling,or</a:t>
            </a:r>
            <a:r>
              <a:rPr lang="en-US" dirty="0" smtClean="0"/>
              <a:t> </a:t>
            </a:r>
            <a:r>
              <a:rPr lang="en-US" dirty="0" err="1"/>
              <a:t>parasthesia</a:t>
            </a:r>
            <a:r>
              <a:rPr lang="en-US" dirty="0"/>
              <a:t> affect the face or hand and may spread as do </a:t>
            </a:r>
            <a:r>
              <a:rPr lang="en-US" dirty="0" err="1"/>
              <a:t>Jacksonian</a:t>
            </a:r>
            <a:r>
              <a:rPr lang="en-US" dirty="0"/>
              <a:t> seizures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064835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72536"/>
          </a:xfrm>
        </p:spPr>
        <p:txBody>
          <a:bodyPr>
            <a:normAutofit fontScale="90000"/>
          </a:bodyPr>
          <a:lstStyle/>
          <a:p>
            <a:r>
              <a:rPr lang="en-US" dirty="0"/>
              <a:t>Clinical features of epilepsy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00200"/>
            <a:ext cx="7338508" cy="4800600"/>
          </a:xfrm>
        </p:spPr>
        <p:txBody>
          <a:bodyPr>
            <a:normAutofit fontScale="92500"/>
          </a:bodyPr>
          <a:lstStyle/>
          <a:p>
            <a:pPr algn="l" rtl="0">
              <a:lnSpc>
                <a:spcPct val="150000"/>
              </a:lnSpc>
            </a:pPr>
            <a:r>
              <a:rPr lang="en-US" b="1" dirty="0" smtClean="0"/>
              <a:t>Visual Fits </a:t>
            </a:r>
            <a:r>
              <a:rPr lang="en-US" dirty="0" smtClean="0"/>
              <a:t>: Fits </a:t>
            </a:r>
            <a:r>
              <a:rPr lang="en-US" dirty="0"/>
              <a:t>of visual symptoms including spots</a:t>
            </a:r>
            <a:r>
              <a:rPr lang="en-US" dirty="0" smtClean="0"/>
              <a:t>, flashes </a:t>
            </a:r>
            <a:r>
              <a:rPr lang="en-US" dirty="0"/>
              <a:t>of light may occur with occipital seizures.</a:t>
            </a:r>
          </a:p>
          <a:p>
            <a:pPr algn="l" rtl="0">
              <a:lnSpc>
                <a:spcPct val="150000"/>
              </a:lnSpc>
            </a:pPr>
            <a:r>
              <a:rPr lang="en-US" dirty="0"/>
              <a:t>  </a:t>
            </a:r>
            <a:r>
              <a:rPr lang="en-US" b="1" dirty="0"/>
              <a:t>Auditory Fits </a:t>
            </a:r>
            <a:r>
              <a:rPr lang="en-US" dirty="0" smtClean="0"/>
              <a:t>: Fits </a:t>
            </a:r>
            <a:r>
              <a:rPr lang="en-US" dirty="0"/>
              <a:t>of buzzing</a:t>
            </a:r>
            <a:r>
              <a:rPr lang="en-US" dirty="0" smtClean="0"/>
              <a:t>, </a:t>
            </a:r>
            <a:r>
              <a:rPr lang="en-US" dirty="0" err="1" smtClean="0"/>
              <a:t>hissing,whistling</a:t>
            </a:r>
            <a:r>
              <a:rPr lang="en-US" dirty="0" smtClean="0"/>
              <a:t> </a:t>
            </a:r>
            <a:r>
              <a:rPr lang="en-US" dirty="0"/>
              <a:t>and ringing noises can occur with seizures originating in the lateral temporal parts </a:t>
            </a:r>
            <a:endParaRPr lang="en-US" dirty="0" smtClean="0"/>
          </a:p>
          <a:p>
            <a:pPr algn="l" rtl="0">
              <a:lnSpc>
                <a:spcPct val="150000"/>
              </a:lnSpc>
            </a:pPr>
            <a:r>
              <a:rPr lang="en-US" b="1" dirty="0" err="1"/>
              <a:t>Uncinate</a:t>
            </a:r>
            <a:r>
              <a:rPr lang="en-US" b="1" dirty="0"/>
              <a:t> Fits</a:t>
            </a:r>
            <a:r>
              <a:rPr lang="en-US" dirty="0" smtClean="0"/>
              <a:t>: Fits </a:t>
            </a:r>
            <a:r>
              <a:rPr lang="en-US" dirty="0"/>
              <a:t>of olfactory and gustatory symptoms in the form of unpleasant </a:t>
            </a:r>
            <a:r>
              <a:rPr lang="en-US" dirty="0" smtClean="0"/>
              <a:t>smells, tastes, in </a:t>
            </a:r>
            <a:r>
              <a:rPr lang="en-US" dirty="0"/>
              <a:t>seizures originating from the </a:t>
            </a:r>
            <a:r>
              <a:rPr lang="en-US" dirty="0" err="1"/>
              <a:t>uncus</a:t>
            </a:r>
            <a:r>
              <a:rPr lang="en-US" dirty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1456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48736"/>
          </a:xfrm>
        </p:spPr>
        <p:txBody>
          <a:bodyPr>
            <a:normAutofit fontScale="90000"/>
          </a:bodyPr>
          <a:lstStyle/>
          <a:p>
            <a:r>
              <a:rPr lang="en-US" dirty="0"/>
              <a:t>Clinical features of epilepsy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76400"/>
            <a:ext cx="7391400" cy="4648200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b="1" dirty="0" smtClean="0"/>
              <a:t>Autonomic epilepsy</a:t>
            </a:r>
            <a:r>
              <a:rPr lang="en-US" dirty="0" smtClean="0"/>
              <a:t>:</a:t>
            </a: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dirty="0" smtClean="0"/>
              <a:t>Vague  </a:t>
            </a:r>
            <a:r>
              <a:rPr lang="en-US" dirty="0" err="1" smtClean="0"/>
              <a:t>epigastic</a:t>
            </a:r>
            <a:r>
              <a:rPr lang="en-US" dirty="0" smtClean="0"/>
              <a:t> sensation, nausea, vomiting, belching, pallor, flushing, sweating, palpitation, intense </a:t>
            </a:r>
            <a:r>
              <a:rPr lang="en-US" dirty="0"/>
              <a:t>desire to </a:t>
            </a:r>
            <a:r>
              <a:rPr lang="en-US" dirty="0" err="1" smtClean="0"/>
              <a:t>micturate</a:t>
            </a:r>
            <a:r>
              <a:rPr lang="en-US" dirty="0" smtClean="0"/>
              <a:t>.</a:t>
            </a:r>
          </a:p>
          <a:p>
            <a:pPr indent="-342900" algn="l" rtl="0">
              <a:lnSpc>
                <a:spcPct val="150000"/>
              </a:lnSpc>
              <a:buFont typeface="Courier New" pitchFamily="49" charset="0"/>
              <a:buChar char="o"/>
            </a:pPr>
            <a:r>
              <a:rPr lang="en-US" b="1" dirty="0"/>
              <a:t>Complicated psychic </a:t>
            </a:r>
            <a:r>
              <a:rPr lang="en-US" b="1" dirty="0" smtClean="0"/>
              <a:t>symptoms: </a:t>
            </a:r>
            <a:r>
              <a:rPr lang="en-US" dirty="0"/>
              <a:t>in the form of dreamy like state</a:t>
            </a:r>
            <a:r>
              <a:rPr lang="en-US" dirty="0" smtClean="0"/>
              <a:t>, depersonalization, illusions, hallucinations, intense </a:t>
            </a:r>
            <a:r>
              <a:rPr lang="en-US" dirty="0"/>
              <a:t>fear</a:t>
            </a:r>
            <a:r>
              <a:rPr lang="en-US" dirty="0" smtClean="0"/>
              <a:t>, sense </a:t>
            </a:r>
            <a:r>
              <a:rPr lang="en-US" dirty="0"/>
              <a:t>of familiarity(déjà vu),or </a:t>
            </a:r>
            <a:r>
              <a:rPr lang="en-US" dirty="0" smtClean="0"/>
              <a:t>strangeness (</a:t>
            </a:r>
            <a:r>
              <a:rPr lang="en-US" dirty="0" err="1"/>
              <a:t>jamais</a:t>
            </a:r>
            <a:r>
              <a:rPr lang="en-US" dirty="0"/>
              <a:t> </a:t>
            </a:r>
            <a:r>
              <a:rPr lang="en-US" dirty="0" smtClean="0"/>
              <a:t>vu)</a:t>
            </a:r>
          </a:p>
        </p:txBody>
      </p:sp>
    </p:spTree>
    <p:extLst>
      <p:ext uri="{BB962C8B-B14F-4D97-AF65-F5344CB8AC3E}">
        <p14:creationId xmlns:p14="http://schemas.microsoft.com/office/powerpoint/2010/main" val="391693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220</TotalTime>
  <Words>1299</Words>
  <Application>Microsoft Office PowerPoint</Application>
  <PresentationFormat>On-screen Show (4:3)</PresentationFormat>
  <Paragraphs>187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Austin</vt:lpstr>
      <vt:lpstr>Epilepsy</vt:lpstr>
      <vt:lpstr>Definition </vt:lpstr>
      <vt:lpstr>Classification of Epilepsy</vt:lpstr>
      <vt:lpstr>Aetiology of Epilepsy: </vt:lpstr>
      <vt:lpstr>Symptomatic causes of epilepsy</vt:lpstr>
      <vt:lpstr>Symptomatic causes of epilepsy</vt:lpstr>
      <vt:lpstr>Clinical features of epilepsy</vt:lpstr>
      <vt:lpstr>Clinical features of epilepsy</vt:lpstr>
      <vt:lpstr>Clinical features of epilepsy</vt:lpstr>
      <vt:lpstr>Complex partial seizures:(Psychomotor epilepsy, Temporal lobe epilepsy)</vt:lpstr>
      <vt:lpstr>Differential diagnosis  </vt:lpstr>
      <vt:lpstr>Pseudoseizures (hysterical or malingering)</vt:lpstr>
      <vt:lpstr>Other differential diagnosis </vt:lpstr>
      <vt:lpstr>Management of epilepsy  </vt:lpstr>
      <vt:lpstr>Tratment </vt:lpstr>
      <vt:lpstr>Teratment</vt:lpstr>
      <vt:lpstr>PowerPoint Presentation</vt:lpstr>
      <vt:lpstr>Treatment of focal seizures in children, young people and adults </vt:lpstr>
      <vt:lpstr>Treatment of generalized tonic clonic seizures in children, young people and adults. </vt:lpstr>
      <vt:lpstr>   Treatment of absence seizures in children, young people and adults</vt:lpstr>
      <vt:lpstr>Treatment of myoclonic seizures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Epilepsy</dc:title>
  <dc:creator>samsung</dc:creator>
  <cp:lastModifiedBy>ossama</cp:lastModifiedBy>
  <cp:revision>13</cp:revision>
  <dcterms:created xsi:type="dcterms:W3CDTF">2006-08-16T00:00:00Z</dcterms:created>
  <dcterms:modified xsi:type="dcterms:W3CDTF">2016-06-27T00:08:14Z</dcterms:modified>
</cp:coreProperties>
</file>